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7C80"/>
    <a:srgbClr val="66FFFF"/>
    <a:srgbClr val="FFCCFF"/>
    <a:srgbClr val="99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7" autoAdjust="0"/>
    <p:restoredTop sz="94660"/>
  </p:normalViewPr>
  <p:slideViewPr>
    <p:cSldViewPr>
      <p:cViewPr varScale="1">
        <p:scale>
          <a:sx n="84" d="100"/>
          <a:sy n="84" d="100"/>
        </p:scale>
        <p:origin x="-146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109A82-FF93-4567-9C21-BCB285B76AFF}" type="datetimeFigureOut">
              <a:rPr lang="ru-RU" smtClean="0"/>
              <a:pPr/>
              <a:t>25.01.2012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62A98D-EB8A-428F-B1D6-FEDFA3F9632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62A98D-EB8A-428F-B1D6-FEDFA3F96322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62A98D-EB8A-428F-B1D6-FEDFA3F96322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62A98D-EB8A-428F-B1D6-FEDFA3F96322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62A98D-EB8A-428F-B1D6-FEDFA3F96322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62A98D-EB8A-428F-B1D6-FEDFA3F96322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62A98D-EB8A-428F-B1D6-FEDFA3F96322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62A98D-EB8A-428F-B1D6-FEDFA3F96322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62A98D-EB8A-428F-B1D6-FEDFA3F96322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62A98D-EB8A-428F-B1D6-FEDFA3F96322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62A98D-EB8A-428F-B1D6-FEDFA3F96322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62A98D-EB8A-428F-B1D6-FEDFA3F96322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62A98D-EB8A-428F-B1D6-FEDFA3F96322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62A98D-EB8A-428F-B1D6-FEDFA3F96322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62A98D-EB8A-428F-B1D6-FEDFA3F96322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62A98D-EB8A-428F-B1D6-FEDFA3F96322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62A98D-EB8A-428F-B1D6-FEDFA3F96322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62A98D-EB8A-428F-B1D6-FEDFA3F96322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62A98D-EB8A-428F-B1D6-FEDFA3F96322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96A3-96EB-4AF8-A2D7-8C673D717941}" type="datetimeFigureOut">
              <a:rPr lang="ru-RU" smtClean="0"/>
              <a:pPr/>
              <a:t>25.01.2012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4D00E-C291-493B-BDB8-F15E501061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96A3-96EB-4AF8-A2D7-8C673D717941}" type="datetimeFigureOut">
              <a:rPr lang="ru-RU" smtClean="0"/>
              <a:pPr/>
              <a:t>25.01.2012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4D00E-C291-493B-BDB8-F15E501061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96A3-96EB-4AF8-A2D7-8C673D717941}" type="datetimeFigureOut">
              <a:rPr lang="ru-RU" smtClean="0"/>
              <a:pPr/>
              <a:t>25.01.2012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4D00E-C291-493B-BDB8-F15E501061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96A3-96EB-4AF8-A2D7-8C673D717941}" type="datetimeFigureOut">
              <a:rPr lang="ru-RU" smtClean="0"/>
              <a:pPr/>
              <a:t>25.01.2012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4D00E-C291-493B-BDB8-F15E501061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96A3-96EB-4AF8-A2D7-8C673D717941}" type="datetimeFigureOut">
              <a:rPr lang="ru-RU" smtClean="0"/>
              <a:pPr/>
              <a:t>25.01.2012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4D00E-C291-493B-BDB8-F15E501061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96A3-96EB-4AF8-A2D7-8C673D717941}" type="datetimeFigureOut">
              <a:rPr lang="ru-RU" smtClean="0"/>
              <a:pPr/>
              <a:t>25.01.2012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4D00E-C291-493B-BDB8-F15E501061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96A3-96EB-4AF8-A2D7-8C673D717941}" type="datetimeFigureOut">
              <a:rPr lang="ru-RU" smtClean="0"/>
              <a:pPr/>
              <a:t>25.01.2012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4D00E-C291-493B-BDB8-F15E501061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96A3-96EB-4AF8-A2D7-8C673D717941}" type="datetimeFigureOut">
              <a:rPr lang="ru-RU" smtClean="0"/>
              <a:pPr/>
              <a:t>25.01.2012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4D00E-C291-493B-BDB8-F15E501061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96A3-96EB-4AF8-A2D7-8C673D717941}" type="datetimeFigureOut">
              <a:rPr lang="ru-RU" smtClean="0"/>
              <a:pPr/>
              <a:t>25.01.2012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4D00E-C291-493B-BDB8-F15E501061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96A3-96EB-4AF8-A2D7-8C673D717941}" type="datetimeFigureOut">
              <a:rPr lang="ru-RU" smtClean="0"/>
              <a:pPr/>
              <a:t>25.01.2012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4D00E-C291-493B-BDB8-F15E501061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96A3-96EB-4AF8-A2D7-8C673D717941}" type="datetimeFigureOut">
              <a:rPr lang="ru-RU" smtClean="0"/>
              <a:pPr/>
              <a:t>25.01.2012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4D00E-C291-493B-BDB8-F15E501061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8A96A3-96EB-4AF8-A2D7-8C673D717941}" type="datetimeFigureOut">
              <a:rPr lang="ru-RU" smtClean="0"/>
              <a:pPr/>
              <a:t>25.01.2012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B4D00E-C291-493B-BDB8-F15E5010617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gif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gif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8.gif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214346" y="928670"/>
            <a:ext cx="3357586" cy="1470025"/>
          </a:xfrm>
        </p:spPr>
        <p:txBody>
          <a:bodyPr>
            <a:normAutofit fontScale="90000"/>
          </a:bodyPr>
          <a:lstStyle/>
          <a:p>
            <a:r>
              <a:rPr lang="ru-RU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Иван Сергеевич </a:t>
            </a:r>
            <a:r>
              <a:rPr lang="ru-RU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Тургенев</a:t>
            </a:r>
            <a:br>
              <a:rPr lang="ru-RU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Жизнь и творчество</a:t>
            </a:r>
            <a:endParaRPr lang="ru-RU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571668" y="3357562"/>
            <a:ext cx="6400800" cy="1752600"/>
          </a:xfrm>
        </p:spPr>
        <p:txBody>
          <a:bodyPr/>
          <a:lstStyle/>
          <a:p>
            <a:r>
              <a:rPr lang="ru-RU" dirty="0"/>
              <a:t>(1818 </a:t>
            </a:r>
            <a:r>
              <a:rPr lang="ru-RU" dirty="0" smtClean="0"/>
              <a:t>– </a:t>
            </a:r>
            <a:r>
              <a:rPr lang="ru-RU" dirty="0"/>
              <a:t>1883</a:t>
            </a:r>
            <a:r>
              <a:rPr lang="ru-RU" dirty="0" smtClean="0"/>
              <a:t>) </a:t>
            </a:r>
            <a:endParaRPr lang="ru-RU" dirty="0"/>
          </a:p>
        </p:txBody>
      </p:sp>
      <p:pic>
        <p:nvPicPr>
          <p:cNvPr id="1025" name="Picture 1" descr="&quot;И. С. Тургенев. Портрет художника В. Перова.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0"/>
            <a:ext cx="5715000" cy="6858000"/>
          </a:xfrm>
          <a:prstGeom prst="rect">
            <a:avLst/>
          </a:prstGeom>
          <a:noFill/>
        </p:spPr>
      </p:pic>
      <p:pic>
        <p:nvPicPr>
          <p:cNvPr id="25601" name="Picture 1" descr="C:\Documents and Settings\Admin\Мои документы\СОДЕРЖИМОЕ\Новая папка\Картинки, фоны\книги клипарт\ED0186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0" y="4505325"/>
            <a:ext cx="3505200" cy="2352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512744"/>
          </a:xfrm>
        </p:spPr>
        <p:txBody>
          <a:bodyPr>
            <a:noAutofit/>
          </a:bodyPr>
          <a:lstStyle/>
          <a:p>
            <a:pPr algn="ctr"/>
            <a:r>
              <a:rPr lang="ru-RU" sz="2800" i="1" dirty="0" smtClean="0">
                <a:effectLst>
                  <a:glow rad="101600">
                    <a:schemeClr val="accent3">
                      <a:lumMod val="75000"/>
                      <a:alpha val="60000"/>
                    </a:schemeClr>
                  </a:glow>
                </a:effectLst>
              </a:rPr>
              <a:t>Детские годы</a:t>
            </a:r>
            <a:endParaRPr lang="ru-RU" sz="2800" i="1" dirty="0">
              <a:effectLst>
                <a:glow rad="101600">
                  <a:schemeClr val="accent3">
                    <a:lumMod val="75000"/>
                    <a:alpha val="60000"/>
                  </a:schemeClr>
                </a:glow>
              </a:effectLst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785794"/>
            <a:ext cx="4143372" cy="5340369"/>
          </a:xfrm>
        </p:spPr>
        <p:txBody>
          <a:bodyPr>
            <a:noAutofit/>
          </a:bodyPr>
          <a:lstStyle/>
          <a:p>
            <a:pPr algn="just"/>
            <a:r>
              <a:rPr lang="ru-RU" sz="2400" i="1" dirty="0"/>
              <a:t>По отцу Тургенев принадлежал к </a:t>
            </a:r>
            <a:r>
              <a:rPr lang="ru-RU" sz="2400" b="1" i="1" dirty="0"/>
              <a:t>старинному дворянскому роду</a:t>
            </a:r>
            <a:r>
              <a:rPr lang="ru-RU" sz="2400" i="1" dirty="0"/>
              <a:t>, мать, урожденная </a:t>
            </a:r>
            <a:r>
              <a:rPr lang="ru-RU" sz="2400" b="1" i="1" dirty="0" err="1"/>
              <a:t>Лутовинова</a:t>
            </a:r>
            <a:r>
              <a:rPr lang="ru-RU" sz="2400" i="1" dirty="0"/>
              <a:t>, богатая помещица; в ее </a:t>
            </a:r>
            <a:r>
              <a:rPr lang="ru-RU" sz="2400" b="1" i="1" dirty="0"/>
              <a:t>имении </a:t>
            </a:r>
            <a:r>
              <a:rPr lang="ru-RU" sz="2400" b="1" i="1" dirty="0" err="1"/>
              <a:t>Спасское-Лутовиново</a:t>
            </a:r>
            <a:r>
              <a:rPr lang="ru-RU" sz="2400" b="1" i="1" dirty="0"/>
              <a:t> (</a:t>
            </a:r>
            <a:r>
              <a:rPr lang="ru-RU" sz="2400" b="1" i="1" dirty="0" err="1"/>
              <a:t>Мценский</a:t>
            </a:r>
            <a:r>
              <a:rPr lang="ru-RU" sz="2400" b="1" i="1" dirty="0"/>
              <a:t> уезд Орловской губернии)</a:t>
            </a:r>
            <a:r>
              <a:rPr lang="ru-RU" sz="2400" i="1" dirty="0"/>
              <a:t> прошли детские годы будущего писателя, рано научившегося тонко чувствовать природу и ненавидеть крепостное право. </a:t>
            </a:r>
          </a:p>
        </p:txBody>
      </p:sp>
      <p:pic>
        <p:nvPicPr>
          <p:cNvPr id="4097" name="Picture 1" descr="&quot;Герб рода Тургеневых.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2" y="0"/>
            <a:ext cx="5000628" cy="6919619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" descr="&quot;Спасское - Лутовиново. Усадебный дом. Художник Я. Полонский.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635795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928926" y="6286520"/>
            <a:ext cx="43572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Имение  </a:t>
            </a:r>
            <a:r>
              <a:rPr lang="ru-RU" sz="2400" b="1" dirty="0" err="1"/>
              <a:t>Спасское-Лутовиново</a:t>
            </a:r>
            <a:r>
              <a:rPr lang="ru-RU" sz="2400" b="1" dirty="0"/>
              <a:t> 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" descr="&quot;И. С. Тургенев в 1830 году.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086100" cy="3810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7410" name="Picture 2" descr="&quot;И. С. Тургенев Художник К. Горбунов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1802" y="928670"/>
            <a:ext cx="3190875" cy="3810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7411" name="Picture 3" descr="&quot;И. С. Тургенев Фотография А. Бергнера. Москва&quot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2785570"/>
            <a:ext cx="2857488" cy="407242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2529" name="Picture 1" descr="C:\Documents and Settings\Admin\Мои документы\СОДЕРЖИМОЕ\Новая папка\Картинки, фоны\картинки о школе\File120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1538" y="5214950"/>
            <a:ext cx="3810000" cy="942975"/>
          </a:xfrm>
          <a:prstGeom prst="rect">
            <a:avLst/>
          </a:prstGeom>
          <a:noFill/>
        </p:spPr>
      </p:pic>
      <p:pic>
        <p:nvPicPr>
          <p:cNvPr id="22530" name="Picture 2" descr="C:\Documents and Settings\Admin\Мои документы\СОДЕРЖИМОЕ\Новая папка\Картинки, фоны\картинки о школе\File120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0800000">
            <a:off x="4714876" y="0"/>
            <a:ext cx="3810000" cy="9429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7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643438" y="274638"/>
            <a:ext cx="4043362" cy="1143000"/>
          </a:xfrm>
        </p:spPr>
        <p:txBody>
          <a:bodyPr/>
          <a:lstStyle/>
          <a:p>
            <a:r>
              <a:rPr lang="ru-RU" i="1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Образование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" name="Содержимое 7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043510"/>
          </a:xfrm>
        </p:spPr>
        <p:txBody>
          <a:bodyPr>
            <a:normAutofit fontScale="85000" lnSpcReduction="10000"/>
          </a:bodyPr>
          <a:lstStyle/>
          <a:p>
            <a:pPr indent="0" algn="just">
              <a:buNone/>
            </a:pPr>
            <a:r>
              <a:rPr lang="ru-RU" i="1" dirty="0"/>
              <a:t>В 1827 семья переезжает в </a:t>
            </a:r>
            <a:r>
              <a:rPr lang="ru-RU" b="1" i="1" dirty="0"/>
              <a:t>Москву</a:t>
            </a:r>
            <a:r>
              <a:rPr lang="ru-RU" i="1" dirty="0"/>
              <a:t>; вначале Тургенев обучается в </a:t>
            </a:r>
            <a:r>
              <a:rPr lang="ru-RU" b="1" i="1" dirty="0"/>
              <a:t>частных пансионах </a:t>
            </a:r>
            <a:r>
              <a:rPr lang="ru-RU" i="1" dirty="0"/>
              <a:t>и у </a:t>
            </a:r>
            <a:r>
              <a:rPr lang="ru-RU" b="1" i="1" dirty="0"/>
              <a:t>хороших домашних учителей</a:t>
            </a:r>
            <a:r>
              <a:rPr lang="ru-RU" i="1" dirty="0"/>
              <a:t>, затем, в 1833, поступает на </a:t>
            </a:r>
            <a:r>
              <a:rPr lang="ru-RU" b="1" i="1" dirty="0"/>
              <a:t>словесное отделение Московского университета</a:t>
            </a:r>
            <a:r>
              <a:rPr lang="ru-RU" i="1" dirty="0"/>
              <a:t>, в 1834 переходит на </a:t>
            </a:r>
            <a:r>
              <a:rPr lang="ru-RU" b="1" i="1" dirty="0"/>
              <a:t>историко-филологический факультет Санкт-Петербургского университета.</a:t>
            </a:r>
          </a:p>
        </p:txBody>
      </p:sp>
      <p:pic>
        <p:nvPicPr>
          <p:cNvPr id="16385" name="Picture 1" descr="&quot;Москва. Кремль. Благовещенский собор.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"/>
            <a:ext cx="4924744" cy="3286123"/>
          </a:xfrm>
          <a:prstGeom prst="rect">
            <a:avLst/>
          </a:prstGeom>
          <a:noFill/>
        </p:spPr>
      </p:pic>
      <p:pic>
        <p:nvPicPr>
          <p:cNvPr id="16386" name="Picture 2" descr="&quot;Петербург. Никольский собор. Рисунок Ф. Перро.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3286124"/>
            <a:ext cx="4929190" cy="3571876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3286116" y="0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Москва 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3286124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Петербург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99">
            <a:alpha val="3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584182"/>
          </a:xfrm>
        </p:spPr>
        <p:txBody>
          <a:bodyPr>
            <a:noAutofit/>
          </a:bodyPr>
          <a:lstStyle/>
          <a:p>
            <a:pPr algn="ctr"/>
            <a:r>
              <a:rPr lang="ru-RU" sz="2800" i="1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Начало творчества.</a:t>
            </a:r>
            <a:endParaRPr lang="ru-RU" sz="2800" i="1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4282" y="928670"/>
            <a:ext cx="3251231" cy="5197493"/>
          </a:xfrm>
        </p:spPr>
        <p:txBody>
          <a:bodyPr>
            <a:noAutofit/>
          </a:bodyPr>
          <a:lstStyle/>
          <a:p>
            <a:pPr algn="just"/>
            <a:r>
              <a:rPr lang="ru-RU" sz="2000" i="1" dirty="0"/>
              <a:t>В </a:t>
            </a:r>
            <a:r>
              <a:rPr lang="ru-RU" sz="2000" b="1" i="1" dirty="0"/>
              <a:t>1836</a:t>
            </a:r>
            <a:r>
              <a:rPr lang="ru-RU" sz="2000" i="1" dirty="0"/>
              <a:t> Тургенев показывает свои </a:t>
            </a:r>
            <a:r>
              <a:rPr lang="ru-RU" sz="2000" b="1" i="1" dirty="0"/>
              <a:t>стихотворные опыты </a:t>
            </a:r>
            <a:r>
              <a:rPr lang="ru-RU" sz="2000" i="1" dirty="0"/>
              <a:t>в романтическом духе литератору пушкинского круга, университетскому профессору П. А. Плетневу; тот приглашает студента на </a:t>
            </a:r>
            <a:r>
              <a:rPr lang="ru-RU" sz="2000" b="1" i="1" dirty="0"/>
              <a:t>литературный вечер </a:t>
            </a:r>
            <a:r>
              <a:rPr lang="ru-RU" sz="2000" i="1" dirty="0"/>
              <a:t>(в дверях Тургенев столкнулся с А. С. Пушкиным</a:t>
            </a:r>
            <a:r>
              <a:rPr lang="ru-RU" sz="2000" i="1" dirty="0" smtClean="0"/>
              <a:t>).</a:t>
            </a:r>
            <a:endParaRPr lang="ru-RU" sz="2000" i="1" dirty="0"/>
          </a:p>
          <a:p>
            <a:pPr algn="just"/>
            <a:endParaRPr lang="ru-RU" sz="2000" i="1" dirty="0"/>
          </a:p>
        </p:txBody>
      </p:sp>
      <p:pic>
        <p:nvPicPr>
          <p:cNvPr id="18433" name="Picture 1" descr="&quot;И. С. Тургенев в группе сотрудников журнала «Современник»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0"/>
            <a:ext cx="5715008" cy="5143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000496" y="5143511"/>
            <a:ext cx="51435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i="1" dirty="0" smtClean="0"/>
              <a:t>В </a:t>
            </a:r>
            <a:r>
              <a:rPr lang="ru-RU" i="1" dirty="0"/>
              <a:t>1838 печатает в «</a:t>
            </a:r>
            <a:r>
              <a:rPr lang="ru-RU" b="1" i="1" dirty="0"/>
              <a:t>Современнике»</a:t>
            </a:r>
            <a:r>
              <a:rPr lang="ru-RU" i="1" dirty="0"/>
              <a:t> тургеневские стихотворения «Вечер» и «К Венере </a:t>
            </a:r>
            <a:r>
              <a:rPr lang="ru-RU" i="1" dirty="0" err="1"/>
              <a:t>Медицийской</a:t>
            </a:r>
            <a:r>
              <a:rPr lang="ru-RU" i="1" dirty="0"/>
              <a:t>» (к этому моменту Тургеневым написано </a:t>
            </a:r>
            <a:r>
              <a:rPr lang="ru-RU" b="1" i="1" dirty="0"/>
              <a:t>около сотни стихотворений</a:t>
            </a:r>
            <a:r>
              <a:rPr lang="ru-RU" i="1" dirty="0"/>
              <a:t>, в основном не сохранившихся, и драматическая поэма «</a:t>
            </a:r>
            <a:r>
              <a:rPr lang="ru-RU" i="1" dirty="0" err="1"/>
              <a:t>Стено</a:t>
            </a:r>
            <a:r>
              <a:rPr lang="ru-RU" i="1" dirty="0"/>
              <a:t>»).</a:t>
            </a:r>
            <a:endParaRPr lang="ru-RU" dirty="0"/>
          </a:p>
        </p:txBody>
      </p:sp>
      <p:pic>
        <p:nvPicPr>
          <p:cNvPr id="20481" name="Picture 1" descr="C:\Documents and Settings\Admin\Мои документы\СОДЕРЖИМОЕ\Новая папка\Картинки, фоны\книги клипарт\ED0095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57158" y="5143512"/>
            <a:ext cx="3214678" cy="1714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/>
          <p:cNvSpPr/>
          <p:nvPr/>
        </p:nvSpPr>
        <p:spPr>
          <a:xfrm>
            <a:off x="428596" y="3714728"/>
            <a:ext cx="8286808" cy="3143272"/>
          </a:xfrm>
          <a:prstGeom prst="horizontalScroll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Текст 2"/>
          <p:cNvSpPr txBox="1">
            <a:spLocks/>
          </p:cNvSpPr>
          <p:nvPr/>
        </p:nvSpPr>
        <p:spPr>
          <a:xfrm>
            <a:off x="928662" y="4572008"/>
            <a:ext cx="7772400" cy="1500187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мае 1838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Тургенев отправляется в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Германию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(желание пополнить образование соединилось с неприятием российского уклада, основанного на крепостном праве). Катастрофа парохода «Николай I», на котором плыл Тургенев, будет описана им в очерке «Пожар на море» (1883; на французском языке).</a:t>
            </a:r>
          </a:p>
        </p:txBody>
      </p:sp>
      <p:pic>
        <p:nvPicPr>
          <p:cNvPr id="19457" name="Picture 1" descr="&quot;Баден-Баден Литография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8662" y="0"/>
            <a:ext cx="7620000" cy="41433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8" name="Объект 7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9458" name="Формула" r:id="rId5" imgW="114120" imgH="215640" progId="Equation.3">
              <p:embed/>
            </p:oleObj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20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0"/>
            <a:ext cx="4038600" cy="4525963"/>
          </a:xfrm>
        </p:spPr>
        <p:txBody>
          <a:bodyPr>
            <a:normAutofit fontScale="77500" lnSpcReduction="20000"/>
          </a:bodyPr>
          <a:lstStyle/>
          <a:p>
            <a:pPr indent="0" algn="just">
              <a:buNone/>
            </a:pPr>
            <a:r>
              <a:rPr lang="ru-RU" i="1" dirty="0" smtClean="0"/>
              <a:t>До августа 1839 Тургенев живет в </a:t>
            </a:r>
            <a:r>
              <a:rPr lang="ru-RU" b="1" i="1" dirty="0" smtClean="0"/>
              <a:t>Берлине</a:t>
            </a:r>
            <a:r>
              <a:rPr lang="ru-RU" i="1" dirty="0" smtClean="0"/>
              <a:t>, слушает лекции в университете, занимается классическими языками, пишет стихи, общается </a:t>
            </a:r>
            <a:r>
              <a:rPr lang="ru-RU" b="1" i="1" dirty="0" smtClean="0"/>
              <a:t>с Т. Н. Грановским</a:t>
            </a:r>
            <a:r>
              <a:rPr lang="ru-RU" i="1" dirty="0" smtClean="0"/>
              <a:t>, </a:t>
            </a:r>
            <a:r>
              <a:rPr lang="ru-RU" b="1" i="1" dirty="0" smtClean="0"/>
              <a:t>Н. В. Станкевичем</a:t>
            </a:r>
            <a:r>
              <a:rPr lang="ru-RU" i="1" dirty="0" smtClean="0"/>
              <a:t>. После короткого пребывания в России в январе 1840 отправляется в </a:t>
            </a:r>
            <a:r>
              <a:rPr lang="ru-RU" b="1" i="1" dirty="0" smtClean="0"/>
              <a:t>Италию,</a:t>
            </a:r>
            <a:r>
              <a:rPr lang="ru-RU" i="1" dirty="0" smtClean="0"/>
              <a:t> но с мая 1840 по май 1841 он вновь в </a:t>
            </a:r>
            <a:r>
              <a:rPr lang="ru-RU" b="1" i="1" dirty="0" smtClean="0"/>
              <a:t>Берлине</a:t>
            </a:r>
            <a:r>
              <a:rPr lang="ru-RU" i="1" dirty="0" smtClean="0"/>
              <a:t>, где знакомится с М. А. </a:t>
            </a:r>
            <a:r>
              <a:rPr lang="ru-RU" b="1" i="1" dirty="0" smtClean="0"/>
              <a:t>Бакуниным</a:t>
            </a:r>
            <a:r>
              <a:rPr lang="ru-RU" i="1" dirty="0" smtClean="0"/>
              <a:t>.</a:t>
            </a:r>
            <a:endParaRPr lang="ru-RU" i="1" dirty="0"/>
          </a:p>
        </p:txBody>
      </p:sp>
      <p:pic>
        <p:nvPicPr>
          <p:cNvPr id="39938" name="Picture 2" descr="&quot;Т. Н. Грановский Художник П.Ф. Борель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5" y="3047972"/>
            <a:ext cx="2571768" cy="381002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9937" name="Picture 1" descr="&quot;Н. В. Станкевич Художник А. Скино.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43702" y="0"/>
            <a:ext cx="2500298" cy="370414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Прямоугольник 5"/>
          <p:cNvSpPr/>
          <p:nvPr/>
        </p:nvSpPr>
        <p:spPr>
          <a:xfrm>
            <a:off x="6643702" y="3286124"/>
            <a:ext cx="17199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Н. В. Станкевич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429124" y="6488668"/>
            <a:ext cx="18113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Т. Н. Грановский</a:t>
            </a:r>
            <a:endParaRPr lang="ru-RU" dirty="0"/>
          </a:p>
        </p:txBody>
      </p:sp>
      <p:pic>
        <p:nvPicPr>
          <p:cNvPr id="39939" name="Picture 3" descr="&quot;Неаполь. Акварель неизвестного художника.&quot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286256"/>
            <a:ext cx="4214778" cy="22970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357158" y="4286256"/>
            <a:ext cx="10021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/>
              <a:t>Италия</a:t>
            </a:r>
            <a:endParaRPr lang="ru-RU" dirty="0"/>
          </a:p>
        </p:txBody>
      </p:sp>
      <p:pic>
        <p:nvPicPr>
          <p:cNvPr id="39940" name="Picture 4" descr="C:\Documents and Settings\Admin\Мои документы\СОДЕРЖИМОЕ\Новая папка\Картинки, фоны\о школе\5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77200" y="5857875"/>
            <a:ext cx="1066800" cy="100012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>
            <a:alpha val="7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2"/>
          <p:cNvSpPr>
            <a:spLocks noGrp="1"/>
          </p:cNvSpPr>
          <p:nvPr>
            <p:ph type="body" sz="half" idx="2"/>
          </p:nvPr>
        </p:nvSpPr>
        <p:spPr>
          <a:xfrm>
            <a:off x="5715008" y="285728"/>
            <a:ext cx="3008313" cy="4691063"/>
          </a:xfrm>
        </p:spPr>
        <p:txBody>
          <a:bodyPr>
            <a:noAutofit/>
          </a:bodyPr>
          <a:lstStyle/>
          <a:p>
            <a:pPr algn="just"/>
            <a:r>
              <a:rPr lang="ru-RU" sz="2000" i="1" dirty="0" smtClean="0"/>
              <a:t>В </a:t>
            </a:r>
            <a:r>
              <a:rPr lang="ru-RU" sz="2000" b="1" i="1" dirty="0" smtClean="0"/>
              <a:t>1843</a:t>
            </a:r>
            <a:r>
              <a:rPr lang="ru-RU" sz="2000" i="1" dirty="0" smtClean="0"/>
              <a:t> появляется поэма на современном материале «Параша», получившая высокую оценку </a:t>
            </a:r>
            <a:r>
              <a:rPr lang="ru-RU" sz="2000" b="1" i="1" dirty="0" smtClean="0"/>
              <a:t>В. Г. Белинского</a:t>
            </a:r>
            <a:r>
              <a:rPr lang="ru-RU" sz="2000" i="1" dirty="0" smtClean="0"/>
              <a:t>. Знакомство с критиком, перешедшее в дружбу (в 1846 Тургенев стал крестным его сына), сближает с его окружением </a:t>
            </a:r>
          </a:p>
          <a:p>
            <a:pPr algn="just"/>
            <a:r>
              <a:rPr lang="ru-RU" sz="2000" i="1" dirty="0" smtClean="0"/>
              <a:t>(в частности, с </a:t>
            </a:r>
            <a:r>
              <a:rPr lang="ru-RU" sz="2000" b="1" i="1" dirty="0" smtClean="0"/>
              <a:t>Н. А. Некрасовым</a:t>
            </a:r>
            <a:r>
              <a:rPr lang="ru-RU" sz="2000" i="1" dirty="0" smtClean="0"/>
              <a:t>).</a:t>
            </a:r>
            <a:endParaRPr lang="ru-RU" sz="2000" i="1" dirty="0"/>
          </a:p>
        </p:txBody>
      </p:sp>
      <p:pic>
        <p:nvPicPr>
          <p:cNvPr id="40961" name="Picture 1" descr="&quot;В.Г. Белинский. Литография П. Бореля, по оригиналу А. Горбунова.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714612" cy="385963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Прямоугольник 6"/>
          <p:cNvSpPr/>
          <p:nvPr/>
        </p:nvSpPr>
        <p:spPr>
          <a:xfrm>
            <a:off x="928662" y="3429000"/>
            <a:ext cx="16876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</a:rPr>
              <a:t>В. Г. Белинский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0962" name="Picture 2" descr="&quot;Н. А. Некрасов Фотография С. Левицкого Париж 1864г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4612" y="3086891"/>
            <a:ext cx="2771765" cy="377110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9" name="Прямоугольник 8"/>
          <p:cNvSpPr/>
          <p:nvPr/>
        </p:nvSpPr>
        <p:spPr>
          <a:xfrm>
            <a:off x="3857620" y="6488668"/>
            <a:ext cx="16466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/>
              <a:t>Н. А. Некрасов</a:t>
            </a:r>
            <a:endParaRPr lang="ru-RU" dirty="0"/>
          </a:p>
        </p:txBody>
      </p:sp>
      <p:pic>
        <p:nvPicPr>
          <p:cNvPr id="40963" name="Picture 3" descr="C:\Documents and Settings\Admin\Мои документы\СОДЕРЖИМОЕ\Новая папка\Картинки, фоны\о школе\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77200" y="5857875"/>
            <a:ext cx="1066800" cy="100012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7C80">
            <a:alpha val="7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1" descr="&quot;П.Виардо Литография Г. Шмида по акварели П.Ф. Соколова.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2584484"/>
            <a:ext cx="2123727" cy="302489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1986" name="Picture 2" descr="&quot;П. В. Анненков Художник А. Попов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86050" y="2714620"/>
            <a:ext cx="2786082" cy="414338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1987" name="Picture 3" descr="&quot;Утреннее музыкальное собрание в зале на вилле Виардо(за органом П.Виардо. Слева И.С.Тургенев, за роялем А.Г. Рубинштейн) Рисунок Л. Пича.&quot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0694" y="2714620"/>
            <a:ext cx="3357587" cy="414338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14348" y="1071546"/>
            <a:ext cx="7772400" cy="1500187"/>
          </a:xfrm>
        </p:spPr>
        <p:txBody>
          <a:bodyPr>
            <a:noAutofit/>
          </a:bodyPr>
          <a:lstStyle/>
          <a:p>
            <a:pPr algn="just"/>
            <a:r>
              <a:rPr lang="ru-RU" b="1" i="1" dirty="0" smtClean="0">
                <a:solidFill>
                  <a:schemeClr val="tx1"/>
                </a:solidFill>
              </a:rPr>
              <a:t>1 ноября 1843 </a:t>
            </a:r>
            <a:r>
              <a:rPr lang="ru-RU" i="1" dirty="0" smtClean="0">
                <a:solidFill>
                  <a:schemeClr val="tx1"/>
                </a:solidFill>
              </a:rPr>
              <a:t>Тургенев знакомится с певицей </a:t>
            </a:r>
            <a:r>
              <a:rPr lang="ru-RU" b="1" i="1" dirty="0" smtClean="0">
                <a:solidFill>
                  <a:schemeClr val="tx1"/>
                </a:solidFill>
              </a:rPr>
              <a:t>Полиной Виардо </a:t>
            </a:r>
            <a:r>
              <a:rPr lang="ru-RU" i="1" dirty="0" smtClean="0">
                <a:solidFill>
                  <a:schemeClr val="tx1"/>
                </a:solidFill>
              </a:rPr>
              <a:t>(Виардо-Гарсия), любовь к которой во многом определит внешнее течение его жизни. В мае 1845 Тургенев выходит в отставку. С начала 1847 по июнь 1850 он живет за границей (в </a:t>
            </a:r>
            <a:r>
              <a:rPr lang="ru-RU" b="1" i="1" dirty="0" smtClean="0">
                <a:solidFill>
                  <a:schemeClr val="tx1"/>
                </a:solidFill>
              </a:rPr>
              <a:t>Германии,</a:t>
            </a:r>
            <a:r>
              <a:rPr lang="ru-RU" i="1" dirty="0" smtClean="0">
                <a:solidFill>
                  <a:schemeClr val="tx1"/>
                </a:solidFill>
              </a:rPr>
              <a:t> </a:t>
            </a:r>
            <a:r>
              <a:rPr lang="ru-RU" b="1" i="1" dirty="0" smtClean="0">
                <a:solidFill>
                  <a:schemeClr val="tx1"/>
                </a:solidFill>
              </a:rPr>
              <a:t>Франции</a:t>
            </a:r>
            <a:r>
              <a:rPr lang="ru-RU" i="1" dirty="0" smtClean="0">
                <a:solidFill>
                  <a:schemeClr val="tx1"/>
                </a:solidFill>
              </a:rPr>
              <a:t>; Тургенев свидетель французской революции 1848): опекает больного Белинского во время его путешествия; тесно общается </a:t>
            </a:r>
            <a:r>
              <a:rPr lang="ru-RU" b="1" i="1" dirty="0" smtClean="0">
                <a:solidFill>
                  <a:schemeClr val="tx1"/>
                </a:solidFill>
              </a:rPr>
              <a:t>с П. В. Анненковым</a:t>
            </a:r>
            <a:r>
              <a:rPr lang="ru-RU" i="1" dirty="0" smtClean="0">
                <a:solidFill>
                  <a:schemeClr val="tx1"/>
                </a:solidFill>
              </a:rPr>
              <a:t>, </a:t>
            </a:r>
            <a:r>
              <a:rPr lang="ru-RU" b="1" i="1" dirty="0" smtClean="0">
                <a:solidFill>
                  <a:schemeClr val="tx1"/>
                </a:solidFill>
              </a:rPr>
              <a:t>А. И. Герценом</a:t>
            </a:r>
            <a:r>
              <a:rPr lang="ru-RU" i="1" dirty="0" smtClean="0">
                <a:solidFill>
                  <a:schemeClr val="tx1"/>
                </a:solidFill>
              </a:rPr>
              <a:t>, знакомится с </a:t>
            </a:r>
            <a:r>
              <a:rPr lang="ru-RU" b="1" i="1" dirty="0" smtClean="0">
                <a:solidFill>
                  <a:schemeClr val="tx1"/>
                </a:solidFill>
              </a:rPr>
              <a:t>Ж. Санд, П. Мериме, А. де Мюссе, Ф. Шопеном, Ш. </a:t>
            </a:r>
            <a:r>
              <a:rPr lang="ru-RU" b="1" i="1" dirty="0" err="1" smtClean="0">
                <a:solidFill>
                  <a:schemeClr val="tx1"/>
                </a:solidFill>
              </a:rPr>
              <a:t>Гуно</a:t>
            </a:r>
            <a:r>
              <a:rPr lang="ru-RU" i="1" dirty="0" smtClean="0">
                <a:solidFill>
                  <a:schemeClr val="tx1"/>
                </a:solidFill>
              </a:rPr>
              <a:t>.</a:t>
            </a:r>
            <a:endParaRPr lang="ru-RU" i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2910" y="6488668"/>
            <a:ext cx="17870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</a:rPr>
              <a:t>Полина Виардо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643306" y="6488668"/>
            <a:ext cx="16622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</a:rPr>
              <a:t>П. В. Анненков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1" name="Picture 3" descr="&quot;И.И.Шишкин. Рожь.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21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translucentPowder"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/>
              <a:t>Главное дело этого периода </a:t>
            </a:r>
            <a:r>
              <a:rPr lang="ru-RU" b="1" i="1" dirty="0" smtClean="0"/>
              <a:t>«Записки охотника»</a:t>
            </a:r>
            <a:r>
              <a:rPr lang="ru-RU" i="1" dirty="0" smtClean="0"/>
              <a:t>, цикл лирических очерков и рассказов.</a:t>
            </a:r>
            <a:endParaRPr lang="ru-RU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1928802"/>
            <a:ext cx="3786214" cy="2643206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00034" y="2428868"/>
            <a:ext cx="32861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/>
              <a:t>«Записки охотника» написаны во Франции «из прекрасного далека». Книга о России, о ее прошлом, настоящем, будущем. </a:t>
            </a:r>
            <a:endParaRPr lang="ru-RU" sz="20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214942" y="1928802"/>
            <a:ext cx="3786214" cy="2643206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429256" y="2500306"/>
            <a:ext cx="32861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/>
              <a:t>Русские люди талантливы, нравственны, способны понимать и создавать прекрасное.  Но они искалечены крепостным правом.</a:t>
            </a:r>
            <a:endParaRPr lang="ru-RU" sz="20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928926" y="4500570"/>
            <a:ext cx="3786214" cy="2643206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3428992" y="5286388"/>
            <a:ext cx="32861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/>
              <a:t>Цикл «Записки охотника» отражает живое ощущение России  как целого.</a:t>
            </a:r>
            <a:endParaRPr lang="ru-RU" sz="2000" b="1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1" descr="&quot;Дом - музей А.Н. Островского в Замоскворечье. Секретер.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translucentPowder"/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14876" y="214290"/>
            <a:ext cx="4038600" cy="4525963"/>
          </a:xfrm>
        </p:spPr>
        <p:txBody>
          <a:bodyPr>
            <a:noAutofit/>
          </a:bodyPr>
          <a:lstStyle/>
          <a:p>
            <a:pPr indent="0" algn="just">
              <a:buNone/>
            </a:pPr>
            <a:r>
              <a:rPr lang="ru-RU" b="1" i="1" dirty="0" smtClean="0"/>
              <a:t>В апреле 1852 за отклик на смерть </a:t>
            </a:r>
          </a:p>
          <a:p>
            <a:pPr indent="0" algn="ctr">
              <a:buNone/>
            </a:pPr>
            <a:r>
              <a:rPr lang="ru-RU" b="1" i="1" dirty="0" smtClean="0"/>
              <a:t>Н. В. Гоголя, запрещенный в Петербурге и опубликованный в Москве, Тургенев по высочайшему повелению посажен на съезжую (там был написан рассказ «</a:t>
            </a:r>
            <a:r>
              <a:rPr lang="ru-RU" b="1" i="1" dirty="0" err="1" smtClean="0"/>
              <a:t>Муму</a:t>
            </a:r>
            <a:r>
              <a:rPr lang="ru-RU" b="1" i="1" dirty="0" smtClean="0"/>
              <a:t>»). В мае выслан в Спасское, где живет до декабря 1853</a:t>
            </a:r>
            <a:endParaRPr lang="ru-RU" b="1" i="1" dirty="0"/>
          </a:p>
        </p:txBody>
      </p:sp>
      <p:pic>
        <p:nvPicPr>
          <p:cNvPr id="44034" name="Picture 2" descr="&quot;И.С. Тургенев Рисунок П.Виардо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0"/>
            <a:ext cx="4527944" cy="3033722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44035" name="Picture 3" descr="&quot;И.С. Тургенев Фотография А. Либера&quot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00100" y="2703938"/>
            <a:ext cx="3143240" cy="4154062"/>
          </a:xfrm>
          <a:prstGeom prst="rect">
            <a:avLst/>
          </a:prstGeom>
          <a:noFill/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1" descr="&quot;Группа сотрудников журнала «Современник». Литография В. Ф. Тимма.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643182"/>
            <a:ext cx="9144000" cy="421481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928670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dirty="0" smtClean="0"/>
              <a:t>До июля 1856 Тургенев живет в </a:t>
            </a:r>
            <a:r>
              <a:rPr lang="ru-RU" sz="2400" b="1" dirty="0" smtClean="0"/>
              <a:t>России</a:t>
            </a:r>
            <a:r>
              <a:rPr lang="ru-RU" sz="2400" dirty="0" smtClean="0"/>
              <a:t>: зимой по преимуществу в </a:t>
            </a:r>
            <a:r>
              <a:rPr lang="ru-RU" sz="2400" b="1" dirty="0" smtClean="0"/>
              <a:t>Петербург</a:t>
            </a:r>
            <a:r>
              <a:rPr lang="ru-RU" sz="2400" dirty="0" smtClean="0"/>
              <a:t>е, летом в </a:t>
            </a:r>
            <a:r>
              <a:rPr lang="ru-RU" sz="2400" b="1" dirty="0" smtClean="0"/>
              <a:t>Спасском</a:t>
            </a:r>
            <a:r>
              <a:rPr lang="ru-RU" sz="2400" dirty="0" smtClean="0"/>
              <a:t>. Его ближайшая среда </a:t>
            </a:r>
            <a:r>
              <a:rPr lang="ru-RU" sz="2400" b="1" dirty="0" smtClean="0"/>
              <a:t>редакция «Современника</a:t>
            </a:r>
            <a:r>
              <a:rPr lang="ru-RU" sz="2400" dirty="0" smtClean="0"/>
              <a:t>»; состоялись знакомства с </a:t>
            </a:r>
            <a:r>
              <a:rPr lang="ru-RU" sz="2400" b="1" dirty="0" smtClean="0"/>
              <a:t>И. А. Гончаровым, Л. Н. Толстым и А. Н. Островским</a:t>
            </a:r>
            <a:r>
              <a:rPr lang="ru-RU" sz="2400" dirty="0" smtClean="0"/>
              <a:t>; Тургенев принимает участие в издании «Стихотворений» </a:t>
            </a:r>
            <a:r>
              <a:rPr lang="ru-RU" sz="2400" b="1" dirty="0" smtClean="0"/>
              <a:t>Ф. И. Тютчева </a:t>
            </a:r>
            <a:r>
              <a:rPr lang="ru-RU" sz="2400" dirty="0" smtClean="0"/>
              <a:t>(1854) и снабжает его предисловием.</a:t>
            </a:r>
            <a:endParaRPr lang="ru-RU" sz="2400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441306"/>
          </a:xfrm>
        </p:spPr>
        <p:txBody>
          <a:bodyPr>
            <a:noAutofit/>
          </a:bodyPr>
          <a:lstStyle/>
          <a:p>
            <a:pPr algn="ctr"/>
            <a:r>
              <a:rPr lang="ru-RU" sz="2400" i="1" dirty="0" smtClean="0"/>
              <a:t>Тургенев- романист.</a:t>
            </a:r>
            <a:endParaRPr lang="ru-RU" sz="2400" i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928670"/>
            <a:ext cx="3008313" cy="5197493"/>
          </a:xfrm>
        </p:spPr>
        <p:txBody>
          <a:bodyPr>
            <a:normAutofit/>
          </a:bodyPr>
          <a:lstStyle/>
          <a:p>
            <a:pPr algn="just"/>
            <a:r>
              <a:rPr lang="ru-RU" sz="1800" i="1" dirty="0" smtClean="0"/>
              <a:t>Тургенев после ряда повестей стремится к актуальности, злободневности, ищет современного героя, который бы оказался «накануне» грядущих событий, одной </a:t>
            </a:r>
            <a:r>
              <a:rPr lang="ru-RU" sz="1800" i="1" dirty="0" err="1" smtClean="0"/>
              <a:t>ного</a:t>
            </a:r>
            <a:r>
              <a:rPr lang="ru-RU" sz="1800" i="1" dirty="0" smtClean="0"/>
              <a:t> в будущем России. </a:t>
            </a:r>
          </a:p>
          <a:p>
            <a:r>
              <a:rPr lang="ru-RU" sz="1800" i="1" dirty="0" smtClean="0"/>
              <a:t>Тургенева волнует то, что может сделать дворянин в современных условиях, когда перед обществом стоят конкретные практические вопросы. </a:t>
            </a:r>
            <a:endParaRPr lang="ru-RU" sz="1800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00430" y="2143116"/>
            <a:ext cx="1571636" cy="2214578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«Рудин»</a:t>
            </a:r>
            <a:endParaRPr lang="ru-RU" sz="2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786314" y="2071678"/>
            <a:ext cx="1571636" cy="2214578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«Дворянское гнездо»</a:t>
            </a:r>
            <a:endParaRPr lang="ru-RU" sz="2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000760" y="2000240"/>
            <a:ext cx="1714512" cy="2214578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«Накануне»</a:t>
            </a:r>
            <a:endParaRPr lang="ru-RU" sz="2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572364" y="1857364"/>
            <a:ext cx="1571636" cy="2214578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u="sng" dirty="0" smtClean="0"/>
              <a:t>«Отцы и дети»</a:t>
            </a:r>
            <a:endParaRPr lang="ru-RU" sz="2400" b="1" u="sng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43438" y="4429132"/>
            <a:ext cx="1571636" cy="2214578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«Дым»</a:t>
            </a:r>
            <a:endParaRPr lang="ru-RU" sz="24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929322" y="4429132"/>
            <a:ext cx="1571636" cy="2214578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«Новь»</a:t>
            </a:r>
            <a:endParaRPr lang="ru-RU" sz="2400" b="1" dirty="0"/>
          </a:p>
        </p:txBody>
      </p:sp>
      <p:pic>
        <p:nvPicPr>
          <p:cNvPr id="47105" name="Picture 1" descr="C:\Documents and Settings\Admin\Мои документы\СОДЕРЖИМОЕ\Новая папка\Картинки, фоны\книги клипарт\ED0159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714744" y="0"/>
            <a:ext cx="5429256" cy="19288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000768"/>
            <a:ext cx="9144000" cy="1143000"/>
          </a:xfrm>
        </p:spPr>
        <p:txBody>
          <a:bodyPr>
            <a:noAutofit/>
          </a:bodyPr>
          <a:lstStyle/>
          <a:p>
            <a:r>
              <a:rPr lang="ru-RU" sz="2800" i="1" dirty="0" smtClean="0"/>
              <a:t>В дальнейшем жизнь Тургенева будет делиться на «</a:t>
            </a:r>
            <a:r>
              <a:rPr lang="ru-RU" sz="2800" b="1" i="1" dirty="0" smtClean="0"/>
              <a:t>европейский</a:t>
            </a:r>
            <a:r>
              <a:rPr lang="ru-RU" sz="2800" i="1" dirty="0" smtClean="0"/>
              <a:t>, зимний» и «</a:t>
            </a:r>
            <a:r>
              <a:rPr lang="ru-RU" sz="2800" b="1" i="1" dirty="0" smtClean="0"/>
              <a:t>российский</a:t>
            </a:r>
            <a:r>
              <a:rPr lang="ru-RU" sz="2800" i="1" dirty="0" smtClean="0"/>
              <a:t>, летний» сезоны.</a:t>
            </a:r>
            <a:r>
              <a:rPr lang="ru-RU" sz="3600" i="1" dirty="0" smtClean="0"/>
              <a:t/>
            </a:r>
            <a:br>
              <a:rPr lang="ru-RU" sz="3600" i="1" dirty="0" smtClean="0"/>
            </a:br>
            <a:endParaRPr lang="ru-RU" sz="3600" i="1" dirty="0"/>
          </a:p>
        </p:txBody>
      </p:sp>
      <p:pic>
        <p:nvPicPr>
          <p:cNvPr id="46081" name="Picture 1" descr="&quot;Лондон Собор Св. Павла. Гравюра Тингля по рис. Шеперда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4643438" cy="284991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0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Англия</a:t>
            </a:r>
            <a:endParaRPr lang="ru-RU" b="1" dirty="0"/>
          </a:p>
        </p:txBody>
      </p:sp>
      <p:pic>
        <p:nvPicPr>
          <p:cNvPr id="46082" name="Picture 2" descr="&quot;Париж улица Риволи. Литография по рисунку Ж. Жакотте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1"/>
            <a:ext cx="4500562" cy="285749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643438" y="0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Франция</a:t>
            </a:r>
            <a:endParaRPr lang="ru-RU" b="1" dirty="0"/>
          </a:p>
        </p:txBody>
      </p:sp>
      <p:pic>
        <p:nvPicPr>
          <p:cNvPr id="46083" name="Picture 3" descr="&quot;Рим. Собор Св. Петра&quot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857496"/>
            <a:ext cx="4643438" cy="285752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0" y="2857496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Италия</a:t>
            </a:r>
            <a:endParaRPr lang="ru-RU" b="1" dirty="0"/>
          </a:p>
        </p:txBody>
      </p:sp>
      <p:pic>
        <p:nvPicPr>
          <p:cNvPr id="46084" name="Picture 4" descr="&quot;Музей-усадьба И. С. Тургенева «Спасское-Лутовиново».&quot;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3438" y="2857496"/>
            <a:ext cx="4522463" cy="285752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powder"/>
        </p:spPr>
      </p:pic>
      <p:sp>
        <p:nvSpPr>
          <p:cNvPr id="10" name="TextBox 9"/>
          <p:cNvSpPr txBox="1"/>
          <p:nvPr/>
        </p:nvSpPr>
        <p:spPr>
          <a:xfrm>
            <a:off x="4643438" y="2857496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Россия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14876" y="357166"/>
            <a:ext cx="4038600" cy="4525963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ru-RU" sz="3200" i="1" dirty="0" smtClean="0"/>
              <a:t>Вскоре происходит разрыв Тургенева с «Современником»</a:t>
            </a:r>
          </a:p>
          <a:p>
            <a:pPr indent="0">
              <a:buNone/>
            </a:pPr>
            <a:r>
              <a:rPr lang="ru-RU" sz="3200" i="1" dirty="0" smtClean="0"/>
              <a:t> ( в частности с Некрасовым»), ссора с Л.Н. Толстым. </a:t>
            </a:r>
            <a:endParaRPr lang="ru-RU" sz="32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0" y="3786190"/>
            <a:ext cx="478631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/>
              <a:t>Критические статьи на романы Тургенева:</a:t>
            </a:r>
          </a:p>
          <a:p>
            <a:pPr>
              <a:buFont typeface="Arial" pitchFamily="34" charset="0"/>
              <a:buChar char="•"/>
            </a:pPr>
            <a:r>
              <a:rPr lang="ru-RU" sz="2400" i="1" dirty="0" smtClean="0"/>
              <a:t>Н. А. Добролюбов «Когда же придет настоящий день?» (1860);</a:t>
            </a:r>
          </a:p>
          <a:p>
            <a:pPr>
              <a:buFont typeface="Arial" pitchFamily="34" charset="0"/>
              <a:buChar char="•"/>
            </a:pPr>
            <a:r>
              <a:rPr lang="ru-RU" sz="2400" i="1" dirty="0" smtClean="0"/>
              <a:t>М. А. Антонович «</a:t>
            </a:r>
            <a:r>
              <a:rPr lang="ru-RU" sz="2400" i="1" dirty="0" err="1" smtClean="0"/>
              <a:t>Асмодей</a:t>
            </a:r>
            <a:r>
              <a:rPr lang="ru-RU" sz="2400" i="1" dirty="0" smtClean="0"/>
              <a:t> нашего времени»;</a:t>
            </a:r>
          </a:p>
          <a:p>
            <a:pPr>
              <a:buFont typeface="Arial" pitchFamily="34" charset="0"/>
              <a:buChar char="•"/>
            </a:pPr>
            <a:r>
              <a:rPr lang="ru-RU" sz="2400" i="1" dirty="0" smtClean="0"/>
              <a:t> Д. И. Писарев «Базаров», 1862</a:t>
            </a:r>
            <a:endParaRPr lang="ru-RU" sz="2400" i="1" dirty="0"/>
          </a:p>
        </p:txBody>
      </p:sp>
      <p:pic>
        <p:nvPicPr>
          <p:cNvPr id="49153" name="Picture 1" descr="&quot;Рабочий стол И. С. Тургенева во флигеле усадьбы Спасское-Лутовиново.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357686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9154" name="Picture 2" descr="&quot;И.С. Тургенев Рисунок К.Виардо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2330" y="3703172"/>
            <a:ext cx="2071670" cy="31548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3" name="Picture 5" descr="&quot;А. Доде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668404"/>
            <a:ext cx="2286016" cy="303957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4935535" y="0"/>
            <a:ext cx="4208465" cy="6215082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>
                <a:solidFill>
                  <a:schemeClr val="tx1"/>
                </a:solidFill>
              </a:rPr>
              <a:t>1863-1871 гг. Тургенев живет в Европе. Он близко сходится с </a:t>
            </a:r>
            <a:r>
              <a:rPr lang="ru-RU" sz="2400" b="1" dirty="0" smtClean="0">
                <a:solidFill>
                  <a:schemeClr val="tx1"/>
                </a:solidFill>
              </a:rPr>
              <a:t>Г. Флобером</a:t>
            </a:r>
            <a:r>
              <a:rPr lang="ru-RU" sz="2400" dirty="0" smtClean="0">
                <a:solidFill>
                  <a:schemeClr val="tx1"/>
                </a:solidFill>
              </a:rPr>
              <a:t> и через него с Э. и Ж. Гонкурами, </a:t>
            </a:r>
            <a:r>
              <a:rPr lang="ru-RU" sz="2400" b="1" dirty="0" smtClean="0">
                <a:solidFill>
                  <a:schemeClr val="tx1"/>
                </a:solidFill>
              </a:rPr>
              <a:t>А. Доде</a:t>
            </a:r>
            <a:r>
              <a:rPr lang="ru-RU" sz="2400" dirty="0" smtClean="0">
                <a:solidFill>
                  <a:schemeClr val="tx1"/>
                </a:solidFill>
              </a:rPr>
              <a:t>, </a:t>
            </a:r>
            <a:r>
              <a:rPr lang="ru-RU" sz="2400" b="1" dirty="0" smtClean="0">
                <a:solidFill>
                  <a:schemeClr val="tx1"/>
                </a:solidFill>
              </a:rPr>
              <a:t>Э. Золя</a:t>
            </a:r>
            <a:r>
              <a:rPr lang="ru-RU" sz="2400" dirty="0" smtClean="0">
                <a:solidFill>
                  <a:schemeClr val="tx1"/>
                </a:solidFill>
              </a:rPr>
              <a:t>, </a:t>
            </a:r>
            <a:r>
              <a:rPr lang="ru-RU" sz="2400" b="1" dirty="0" smtClean="0">
                <a:solidFill>
                  <a:schemeClr val="tx1"/>
                </a:solidFill>
              </a:rPr>
              <a:t>Г. де Мопассаном</a:t>
            </a:r>
            <a:r>
              <a:rPr lang="ru-RU" sz="2400" dirty="0" smtClean="0">
                <a:solidFill>
                  <a:schemeClr val="tx1"/>
                </a:solidFill>
              </a:rPr>
              <a:t>; он принимает на себя функцию </a:t>
            </a:r>
            <a:r>
              <a:rPr lang="ru-RU" sz="2400" b="1" dirty="0" smtClean="0">
                <a:solidFill>
                  <a:schemeClr val="tx1"/>
                </a:solidFill>
              </a:rPr>
              <a:t>посредника</a:t>
            </a:r>
            <a:r>
              <a:rPr lang="ru-RU" sz="2400" dirty="0" smtClean="0">
                <a:solidFill>
                  <a:schemeClr val="tx1"/>
                </a:solidFill>
              </a:rPr>
              <a:t> между русской и западными литературами. Растет его </a:t>
            </a:r>
            <a:r>
              <a:rPr lang="ru-RU" sz="2400" b="1" dirty="0" smtClean="0">
                <a:solidFill>
                  <a:schemeClr val="tx1"/>
                </a:solidFill>
              </a:rPr>
              <a:t>общеевропейская слава</a:t>
            </a:r>
            <a:r>
              <a:rPr lang="ru-RU" sz="2400" dirty="0" smtClean="0">
                <a:solidFill>
                  <a:schemeClr val="tx1"/>
                </a:solidFill>
              </a:rPr>
              <a:t>: в 1878 на международном литературном конгрессе в Париже писатель избран вице-президентом; в 1879 он </a:t>
            </a:r>
            <a:r>
              <a:rPr lang="ru-RU" sz="2400" b="1" dirty="0" smtClean="0">
                <a:solidFill>
                  <a:schemeClr val="tx1"/>
                </a:solidFill>
              </a:rPr>
              <a:t>почетный доктор Оксфордского университета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48130" name="Picture 2" descr="&quot;Ги де Мопассан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214290"/>
            <a:ext cx="2357422" cy="317854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Прямоугольник 5"/>
          <p:cNvSpPr/>
          <p:nvPr/>
        </p:nvSpPr>
        <p:spPr>
          <a:xfrm>
            <a:off x="214282" y="285728"/>
            <a:ext cx="15116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/>
              <a:t>Г. де Мопассан</a:t>
            </a:r>
            <a:endParaRPr lang="ru-RU" sz="1600" dirty="0"/>
          </a:p>
        </p:txBody>
      </p:sp>
      <p:pic>
        <p:nvPicPr>
          <p:cNvPr id="48131" name="Picture 3" descr="&quot;Г. Флобер&quot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57422" y="2071678"/>
            <a:ext cx="2500297" cy="334301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9" name="Прямоугольник 8"/>
          <p:cNvSpPr/>
          <p:nvPr/>
        </p:nvSpPr>
        <p:spPr>
          <a:xfrm>
            <a:off x="3571868" y="4929198"/>
            <a:ext cx="1145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Г. Флобер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428728" y="6215082"/>
            <a:ext cx="9595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А. Доде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0"/>
            <a:ext cx="87154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i="1" dirty="0" smtClean="0"/>
              <a:t>Наряду с </a:t>
            </a:r>
            <a:r>
              <a:rPr lang="ru-RU" b="1" i="1" dirty="0" smtClean="0"/>
              <a:t>рассказами о прошлом </a:t>
            </a:r>
            <a:r>
              <a:rPr lang="ru-RU" i="1" dirty="0" smtClean="0"/>
              <a:t>(«Степной король Лир», 1870; «Пунин и Бабурин», 1874) повестями в последние годы жизни Тургенев обращается к </a:t>
            </a:r>
            <a:r>
              <a:rPr lang="ru-RU" b="1" i="1" dirty="0" err="1" smtClean="0"/>
              <a:t>мемуаристике</a:t>
            </a:r>
            <a:r>
              <a:rPr lang="ru-RU" i="1" dirty="0" smtClean="0"/>
              <a:t> («Литературные и житейские воспоминания», 1869-80) и </a:t>
            </a:r>
            <a:r>
              <a:rPr lang="ru-RU" b="1" i="1" dirty="0" smtClean="0"/>
              <a:t>«Стихотворениям в прозе» </a:t>
            </a:r>
            <a:r>
              <a:rPr lang="ru-RU" i="1" dirty="0" smtClean="0"/>
              <a:t>(1877-82), где представлены едва ли не все основные темы его творчества, а подведение итогов происходит словно бы в присутствии близящейся смерти. </a:t>
            </a:r>
          </a:p>
          <a:p>
            <a:pPr algn="just"/>
            <a:r>
              <a:rPr lang="ru-RU" i="1" dirty="0" smtClean="0"/>
              <a:t>Смерти предшествовало более чем полтора года мучительной болезни (рак спинного мозга). </a:t>
            </a:r>
          </a:p>
          <a:p>
            <a:pPr algn="ctr"/>
            <a:r>
              <a:rPr lang="ru-RU" i="1" dirty="0" smtClean="0"/>
              <a:t>Похороны в Петербурге вылились в массовую манифестацию. </a:t>
            </a:r>
            <a:endParaRPr lang="ru-RU" i="1" dirty="0"/>
          </a:p>
        </p:txBody>
      </p:sp>
      <p:pic>
        <p:nvPicPr>
          <p:cNvPr id="50177" name="Picture 1" descr="&quot;Памятник И.С.Тургеневу в Орле. Скульптор Г. Бессарабский. 1968.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636" y="2214554"/>
            <a:ext cx="2714644" cy="3804050"/>
          </a:xfrm>
          <a:prstGeom prst="rect">
            <a:avLst/>
          </a:prstGeom>
          <a:noFill/>
        </p:spPr>
      </p:pic>
      <p:pic>
        <p:nvPicPr>
          <p:cNvPr id="50178" name="Picture 2" descr="&quot;И. С. Тургенев. Фотография А. И. Деньяра.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214554"/>
            <a:ext cx="3214710" cy="4363860"/>
          </a:xfrm>
          <a:prstGeom prst="rect">
            <a:avLst/>
          </a:prstGeom>
          <a:noFill/>
        </p:spPr>
      </p:pic>
      <p:pic>
        <p:nvPicPr>
          <p:cNvPr id="50179" name="Picture 3" descr="&quot;И.С.Тургенев. Портрет работы К.Маковского.1871.&quot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71802" y="2214554"/>
            <a:ext cx="3150003" cy="400050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1007</Words>
  <Application>Microsoft Office PowerPoint</Application>
  <PresentationFormat>Экран (4:3)</PresentationFormat>
  <Paragraphs>76</Paragraphs>
  <Slides>18</Slides>
  <Notes>18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Тема Office</vt:lpstr>
      <vt:lpstr>Формула</vt:lpstr>
      <vt:lpstr>Иван Сергеевич Тургенев Жизнь и творчество</vt:lpstr>
      <vt:lpstr>Детские годы</vt:lpstr>
      <vt:lpstr>Слайд 3</vt:lpstr>
      <vt:lpstr>Слайд 4</vt:lpstr>
      <vt:lpstr>Образование </vt:lpstr>
      <vt:lpstr>Начало творчества.</vt:lpstr>
      <vt:lpstr>Слайд 7</vt:lpstr>
      <vt:lpstr>Слайд 8</vt:lpstr>
      <vt:lpstr>Слайд 9</vt:lpstr>
      <vt:lpstr>Слайд 10</vt:lpstr>
      <vt:lpstr>Главное дело этого периода «Записки охотника», цикл лирических очерков и рассказов.</vt:lpstr>
      <vt:lpstr>Слайд 12</vt:lpstr>
      <vt:lpstr>До июля 1856 Тургенев живет в России: зимой по преимуществу в Петербурге, летом в Спасском. Его ближайшая среда редакция «Современника»; состоялись знакомства с И. А. Гончаровым, Л. Н. Толстым и А. Н. Островским; Тургенев принимает участие в издании «Стихотворений» Ф. И. Тютчева (1854) и снабжает его предисловием.</vt:lpstr>
      <vt:lpstr>Тургенев- романист.</vt:lpstr>
      <vt:lpstr>В дальнейшем жизнь Тургенева будет делиться на «европейский, зимний» и «российский, летний» сезоны. </vt:lpstr>
      <vt:lpstr>Слайд 16</vt:lpstr>
      <vt:lpstr>Слайд 17</vt:lpstr>
      <vt:lpstr>Слайд 18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Иван Сергеевич Тургенев</dc:title>
  <dc:creator>Admin</dc:creator>
  <cp:lastModifiedBy>надежда</cp:lastModifiedBy>
  <cp:revision>20</cp:revision>
  <dcterms:created xsi:type="dcterms:W3CDTF">2011-01-21T03:54:59Z</dcterms:created>
  <dcterms:modified xsi:type="dcterms:W3CDTF">2012-01-25T01:25:34Z</dcterms:modified>
</cp:coreProperties>
</file>